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3" r:id="rId10"/>
    <p:sldId id="266" r:id="rId11"/>
    <p:sldId id="267" r:id="rId12"/>
    <p:sldId id="268" r:id="rId13"/>
    <p:sldId id="270" r:id="rId14"/>
    <p:sldId id="269" r:id="rId15"/>
    <p:sldId id="272" r:id="rId16"/>
    <p:sldId id="281" r:id="rId17"/>
    <p:sldId id="274" r:id="rId18"/>
    <p:sldId id="275" r:id="rId19"/>
    <p:sldId id="276" r:id="rId20"/>
    <p:sldId id="278" r:id="rId21"/>
    <p:sldId id="279" r:id="rId22"/>
    <p:sldId id="280" r:id="rId23"/>
    <p:sldId id="284" r:id="rId24"/>
    <p:sldId id="282" r:id="rId25"/>
    <p:sldId id="283" r:id="rId26"/>
    <p:sldId id="285" r:id="rId27"/>
    <p:sldId id="287" r:id="rId28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72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3F7F89F-35B5-A34B-B7C8-DC49B77156D3}" type="datetimeFigureOut">
              <a:rPr lang="en-US" smtClean="0"/>
              <a:t>3/31/2014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4F8E8CB-F099-334A-97A8-B886ED765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E8CB-F099-334A-97A8-B886ED765A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E8CB-F099-334A-97A8-B886ED765A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6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E8CB-F099-334A-97A8-B886ED765A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7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8E8CB-F099-334A-97A8-B886ED765A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6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1088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2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2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7318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096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1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8000" dirty="0">
                <a:ln w="3175" cmpd="sng">
                  <a:noFill/>
                </a:ln>
                <a:solidFill>
                  <a:srgbClr val="2C7C9F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8000" dirty="0">
                <a:ln w="3175" cmpd="sng">
                  <a:noFill/>
                </a:ln>
                <a:solidFill>
                  <a:srgbClr val="2C7C9F">
                    <a:lumMod val="60000"/>
                    <a:lumOff val="40000"/>
                  </a:srgbClr>
                </a:solidFill>
                <a:latin typeface="Arial"/>
              </a:rPr>
              <a:t>”</a:t>
            </a:r>
            <a:endParaRPr lang="en-US" dirty="0">
              <a:solidFill>
                <a:srgbClr val="2C7C9F">
                  <a:lumMod val="60000"/>
                  <a:lumOff val="4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7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64287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1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8000" dirty="0">
                <a:ln w="3175" cmpd="sng">
                  <a:noFill/>
                </a:ln>
                <a:solidFill>
                  <a:srgbClr val="2C7C9F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8000" dirty="0">
                <a:ln w="3175" cmpd="sng">
                  <a:noFill/>
                </a:ln>
                <a:solidFill>
                  <a:srgbClr val="2C7C9F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1896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86473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5749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6" y="609602"/>
            <a:ext cx="978557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2" y="609600"/>
            <a:ext cx="5295113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45789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4304667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9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 dirty="0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 dirty="0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147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225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70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4497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2" y="2160589"/>
            <a:ext cx="3138026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3867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10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10" y="2737248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8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9" y="2737248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8910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3604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030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52531" y="6041365"/>
            <a:ext cx="683954" cy="365125"/>
          </a:xfrm>
        </p:spPr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 dirty="0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56681" y="6041365"/>
            <a:ext cx="4723209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91677" y="6041365"/>
            <a:ext cx="512504" cy="365125"/>
          </a:xfrm>
        </p:spPr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 flipH="1">
            <a:off x="-918381" y="-8467"/>
            <a:ext cx="10062377" cy="6866467"/>
            <a:chOff x="-1216551" y="-8467"/>
            <a:chExt cx="13416502" cy="686646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Isosceles Triangle 9"/>
            <p:cNvSpPr/>
            <p:nvPr/>
          </p:nvSpPr>
          <p:spPr>
            <a:xfrm>
              <a:off x="8940284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/>
          </p:nvSpPr>
          <p:spPr>
            <a:xfrm>
              <a:off x="-1216551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87919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7" y="514927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2716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95000"/>
              </a:schemeClr>
            </a:gs>
            <a:gs pos="100000">
              <a:schemeClr val="bg1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" y="-8467"/>
            <a:ext cx="10062377" cy="6866467"/>
            <a:chOff x="-1216551" y="-8467"/>
            <a:chExt cx="13416502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40284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-1216551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5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C8908A9-1E53-4D85-A76B-A28D8BCB55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Trebuchet MS"/>
              </a:rPr>
              <a:pPr defTabSz="914400"/>
              <a:t>3/31/2014</a:t>
            </a:fld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5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9" y="6041365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defTabSz="914400"/>
            <a:fld id="{83CAF439-82BC-4083-ACA7-1FC901220AC7}" type="slidenum">
              <a:rPr lang="en-US" smtClean="0">
                <a:solidFill>
                  <a:srgbClr val="2C7C9F"/>
                </a:solidFill>
                <a:latin typeface="Trebuchet MS"/>
              </a:rPr>
              <a:pPr defTabSz="914400"/>
              <a:t>‹#›</a:t>
            </a:fld>
            <a:endParaRPr lang="en-US">
              <a:solidFill>
                <a:srgbClr val="2C7C9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861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30300" y="3439689"/>
            <a:ext cx="5825202" cy="1646302"/>
          </a:xfrm>
        </p:spPr>
        <p:txBody>
          <a:bodyPr/>
          <a:lstStyle/>
          <a:p>
            <a:r>
              <a:rPr lang="fr-CA" dirty="0"/>
              <a:t>Simulation d’une alimentation des électroaimants d’un accélérateur de</a:t>
            </a:r>
            <a:r>
              <a:rPr lang="fr-CA" b="1" cap="all" dirty="0"/>
              <a:t> </a:t>
            </a:r>
            <a:r>
              <a:rPr lang="fr-CA" dirty="0"/>
              <a:t>particules</a:t>
            </a:r>
            <a:r>
              <a:rPr lang="fr-CA" dirty="0" smtClean="0"/>
              <a:t>. (RAE)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30300" y="5085993"/>
            <a:ext cx="5825202" cy="1096899"/>
          </a:xfrm>
        </p:spPr>
        <p:txBody>
          <a:bodyPr/>
          <a:lstStyle/>
          <a:p>
            <a:r>
              <a:rPr lang="fr-FR" dirty="0" smtClean="0"/>
              <a:t>Par l’équipe </a:t>
            </a:r>
            <a:r>
              <a:rPr lang="fr-FR" dirty="0" err="1" smtClean="0"/>
              <a:t>Électrosim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21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1" y="280321"/>
            <a:ext cx="7503287" cy="13208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Régulation</a:t>
            </a:r>
            <a:r>
              <a:rPr lang="en-US" sz="2400" dirty="0"/>
              <a:t> </a:t>
            </a:r>
            <a:r>
              <a:rPr lang="en-US" sz="2400" dirty="0" smtClean="0"/>
              <a:t>de courant </a:t>
            </a:r>
            <a:r>
              <a:rPr lang="en-US" sz="2400" dirty="0" err="1" smtClean="0"/>
              <a:t>permettant</a:t>
            </a:r>
            <a:r>
              <a:rPr lang="en-US" sz="2400" dirty="0" smtClean="0"/>
              <a:t> </a:t>
            </a:r>
            <a:r>
              <a:rPr lang="en-US" sz="2400" dirty="0" err="1" smtClean="0"/>
              <a:t>d’imposer</a:t>
            </a:r>
            <a:r>
              <a:rPr lang="en-US" sz="2400" dirty="0" smtClean="0"/>
              <a:t> le </a:t>
            </a:r>
            <a:r>
              <a:rPr lang="en-US" sz="2400" dirty="0" err="1" smtClean="0"/>
              <a:t>facteur</a:t>
            </a:r>
            <a:r>
              <a:rPr lang="en-US" sz="2400" dirty="0" smtClean="0"/>
              <a:t> de puissance et la puissance </a:t>
            </a:r>
            <a:r>
              <a:rPr lang="en-US" sz="2400" dirty="0" err="1" smtClean="0"/>
              <a:t>apparente</a:t>
            </a:r>
            <a:r>
              <a:rPr lang="en-US" sz="2400" dirty="0" smtClean="0"/>
              <a:t> (</a:t>
            </a:r>
            <a:r>
              <a:rPr lang="en-US" sz="2400" dirty="0" err="1" smtClean="0"/>
              <a:t>fonctionnemnet</a:t>
            </a:r>
            <a:r>
              <a:rPr lang="en-US" sz="2400" dirty="0" smtClean="0"/>
              <a:t> 4 quadrants </a:t>
            </a:r>
            <a:r>
              <a:rPr lang="en-US" sz="2400" dirty="0" err="1" smtClean="0"/>
              <a:t>Psim</a:t>
            </a:r>
            <a:r>
              <a:rPr lang="en-US" sz="24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912733" y="6302829"/>
            <a:ext cx="1851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ɸ = -45°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2819" y="6273225"/>
            <a:ext cx="1851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ɸ = </a:t>
            </a:r>
            <a:r>
              <a:rPr lang="en-US" sz="3200" b="1" dirty="0" smtClean="0"/>
              <a:t>-135</a:t>
            </a:r>
            <a:endParaRPr lang="en-US" sz="3200" b="1" dirty="0"/>
          </a:p>
        </p:txBody>
      </p:sp>
      <p:pic>
        <p:nvPicPr>
          <p:cNvPr id="5" name="Picture 2" descr="D:\LiberT\Documents\GitHub\DesignIV\Remise\Documentation_technique\tex\Fig\AFE_45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66" y="1601121"/>
            <a:ext cx="4573864" cy="47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LiberT\Documents\GitHub\DesignIV\Remise\Documentation_technique\tex\Fig\AFE_135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601121"/>
            <a:ext cx="4626429" cy="47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6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47118"/>
            <a:ext cx="6447501" cy="1320800"/>
          </a:xfrm>
        </p:spPr>
        <p:txBody>
          <a:bodyPr/>
          <a:lstStyle/>
          <a:p>
            <a:r>
              <a:rPr lang="en-US" dirty="0" smtClean="0"/>
              <a:t>AFE </a:t>
            </a:r>
            <a:r>
              <a:rPr lang="en-US" dirty="0"/>
              <a:t>(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 err="1"/>
              <a:t>niveaux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charge </a:t>
            </a:r>
            <a:r>
              <a:rPr lang="en-US" dirty="0" smtClean="0"/>
              <a:t>non-</a:t>
            </a:r>
            <a:r>
              <a:rPr lang="en-US" dirty="0" err="1" smtClean="0"/>
              <a:t>idéale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AFE_3L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907518"/>
            <a:ext cx="7287872" cy="10299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000" y="5711319"/>
            <a:ext cx="75189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Schéma</a:t>
            </a:r>
            <a:r>
              <a:rPr lang="en-US" dirty="0" smtClean="0"/>
              <a:t> bloc de </a:t>
            </a:r>
            <a:r>
              <a:rPr lang="en-US" dirty="0" err="1" smtClean="0"/>
              <a:t>l’AFE</a:t>
            </a:r>
            <a:r>
              <a:rPr lang="en-US" dirty="0" smtClean="0"/>
              <a:t> 3 </a:t>
            </a:r>
            <a:r>
              <a:rPr lang="en-US" dirty="0" err="1" smtClean="0"/>
              <a:t>niveaux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charge non-</a:t>
            </a:r>
            <a:r>
              <a:rPr lang="en-US" dirty="0" err="1" smtClean="0"/>
              <a:t>idéale,régulation</a:t>
            </a:r>
            <a:r>
              <a:rPr lang="en-US" dirty="0" smtClean="0"/>
              <a:t> de tension de la charge, </a:t>
            </a:r>
            <a:r>
              <a:rPr lang="en-US" dirty="0" err="1" smtClean="0"/>
              <a:t>régulation</a:t>
            </a:r>
            <a:r>
              <a:rPr lang="en-US" dirty="0" smtClean="0"/>
              <a:t> du courant </a:t>
            </a:r>
            <a:r>
              <a:rPr lang="en-US" dirty="0" err="1" smtClean="0"/>
              <a:t>d’entrée</a:t>
            </a:r>
            <a:r>
              <a:rPr lang="en-US" dirty="0" smtClean="0"/>
              <a:t> (amplitude et phase) avec MLI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64642"/>
            <a:ext cx="7440577" cy="1320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Charge d’un banc de </a:t>
            </a:r>
            <a:r>
              <a:rPr lang="en-US" sz="2400" dirty="0" err="1" smtClean="0"/>
              <a:t>condensateur</a:t>
            </a:r>
            <a:r>
              <a:rPr lang="en-US" sz="2400" dirty="0" smtClean="0"/>
              <a:t> et </a:t>
            </a:r>
            <a:r>
              <a:rPr lang="en-US" sz="2400" dirty="0" err="1" smtClean="0"/>
              <a:t>régulation</a:t>
            </a:r>
            <a:r>
              <a:rPr lang="en-US" sz="2400" dirty="0" smtClean="0"/>
              <a:t> </a:t>
            </a:r>
            <a:r>
              <a:rPr lang="en-US" sz="2400" dirty="0" err="1" smtClean="0"/>
              <a:t>sur</a:t>
            </a:r>
            <a:r>
              <a:rPr lang="en-US" sz="2400" dirty="0" smtClean="0"/>
              <a:t> charge RC</a:t>
            </a:r>
            <a:endParaRPr lang="en-US" sz="2400" dirty="0"/>
          </a:p>
        </p:txBody>
      </p:sp>
      <p:pic>
        <p:nvPicPr>
          <p:cNvPr id="4" name="Picture 3" descr="Screen Shot 2014-03-29 at 3.4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9" y="939787"/>
            <a:ext cx="4803659" cy="48732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0963" y="5808880"/>
            <a:ext cx="8020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Charge d’un banc de </a:t>
            </a:r>
            <a:r>
              <a:rPr lang="en-US" dirty="0" err="1" smtClean="0"/>
              <a:t>condensateur</a:t>
            </a:r>
            <a:r>
              <a:rPr lang="en-US" dirty="0" smtClean="0"/>
              <a:t> et alimentation d’un charge </a:t>
            </a:r>
            <a:r>
              <a:rPr lang="en-US" dirty="0" err="1" smtClean="0"/>
              <a:t>constante</a:t>
            </a:r>
            <a:r>
              <a:rPr lang="en-US" dirty="0" smtClean="0"/>
              <a:t> avec un AFE 3 </a:t>
            </a:r>
            <a:r>
              <a:rPr lang="en-US" dirty="0" err="1" smtClean="0"/>
              <a:t>niveaux</a:t>
            </a:r>
            <a:r>
              <a:rPr lang="en-US" dirty="0" smtClean="0"/>
              <a:t> avec </a:t>
            </a:r>
            <a:r>
              <a:rPr lang="en-US" dirty="0" err="1" smtClean="0"/>
              <a:t>régulation</a:t>
            </a:r>
            <a:r>
              <a:rPr lang="en-US" dirty="0" smtClean="0"/>
              <a:t> de tension de la charge, </a:t>
            </a:r>
            <a:r>
              <a:rPr lang="en-US" dirty="0" err="1" smtClean="0"/>
              <a:t>régulation</a:t>
            </a:r>
            <a:r>
              <a:rPr lang="en-US" dirty="0" smtClean="0"/>
              <a:t> du courant </a:t>
            </a:r>
            <a:r>
              <a:rPr lang="en-US" dirty="0" err="1" smtClean="0"/>
              <a:t>d’entrée</a:t>
            </a:r>
            <a:r>
              <a:rPr lang="en-US" dirty="0" smtClean="0"/>
              <a:t> (amplitude et phase) avec MLI (avec FP =1)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5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35157"/>
            <a:ext cx="6447501" cy="1320800"/>
          </a:xfrm>
        </p:spPr>
        <p:txBody>
          <a:bodyPr/>
          <a:lstStyle/>
          <a:p>
            <a:r>
              <a:rPr lang="en-US" dirty="0" smtClean="0"/>
              <a:t>DCP/DCN 3 </a:t>
            </a:r>
            <a:r>
              <a:rPr lang="en-US" dirty="0" err="1" smtClean="0"/>
              <a:t>niveaux</a:t>
            </a:r>
            <a:r>
              <a:rPr lang="en-US" dirty="0" smtClean="0"/>
              <a:t> NPC avec source </a:t>
            </a:r>
            <a:r>
              <a:rPr lang="en-US" dirty="0" err="1" smtClean="0"/>
              <a:t>idéale</a:t>
            </a:r>
            <a:endParaRPr lang="en-US" dirty="0"/>
          </a:p>
        </p:txBody>
      </p:sp>
      <p:pic>
        <p:nvPicPr>
          <p:cNvPr id="4" name="Picture 3" descr="DCP_DC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67"/>
            <a:ext cx="8612822" cy="4402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784" y="5352254"/>
            <a:ext cx="8173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Schéma</a:t>
            </a:r>
            <a:r>
              <a:rPr lang="en-US" dirty="0"/>
              <a:t> bloc </a:t>
            </a:r>
            <a:r>
              <a:rPr lang="en-US" dirty="0" smtClean="0"/>
              <a:t>du DCP/DCN</a:t>
            </a:r>
            <a:r>
              <a:rPr lang="en-US" baseline="-25000" dirty="0"/>
              <a:t> </a:t>
            </a:r>
            <a:r>
              <a:rPr lang="en-US" dirty="0" smtClean="0"/>
              <a:t> 3 </a:t>
            </a:r>
            <a:r>
              <a:rPr lang="en-US" dirty="0" err="1" smtClean="0"/>
              <a:t>niveaux</a:t>
            </a:r>
            <a:r>
              <a:rPr lang="en-US" dirty="0" smtClean="0"/>
              <a:t> avec source </a:t>
            </a:r>
            <a:r>
              <a:rPr lang="en-US" dirty="0" err="1" smtClean="0"/>
              <a:t>idéale</a:t>
            </a:r>
            <a:r>
              <a:rPr lang="en-US" dirty="0" smtClean="0"/>
              <a:t> avec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régulation</a:t>
            </a:r>
            <a:r>
              <a:rPr lang="en-US" dirty="0" smtClean="0"/>
              <a:t> de courant MLI </a:t>
            </a:r>
            <a:r>
              <a:rPr lang="en-US" dirty="0" err="1" smtClean="0"/>
              <a:t>à</a:t>
            </a:r>
            <a:r>
              <a:rPr lang="en-US" dirty="0" smtClean="0"/>
              <a:t> la charge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0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7484532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Alimenter</a:t>
            </a:r>
            <a:r>
              <a:rPr lang="en-US" sz="2400" dirty="0" smtClean="0"/>
              <a:t> les </a:t>
            </a:r>
            <a:r>
              <a:rPr lang="en-US" sz="2400" dirty="0" err="1" smtClean="0"/>
              <a:t>électroaimants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l’accélérateur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particules</a:t>
            </a:r>
            <a:r>
              <a:rPr lang="en-US" sz="2400" dirty="0" smtClean="0"/>
              <a:t>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de courant </a:t>
            </a:r>
            <a:r>
              <a:rPr lang="en-US" sz="2400" dirty="0" err="1" smtClean="0"/>
              <a:t>précise</a:t>
            </a:r>
            <a:r>
              <a:rPr lang="en-US" sz="2400" dirty="0" smtClean="0"/>
              <a:t> (cross-</a:t>
            </a:r>
            <a:r>
              <a:rPr lang="en-US" sz="2400" dirty="0" err="1" smtClean="0"/>
              <a:t>validé</a:t>
            </a:r>
            <a:r>
              <a:rPr lang="en-US" sz="2400" dirty="0" smtClean="0"/>
              <a:t> </a:t>
            </a:r>
            <a:r>
              <a:rPr lang="en-US" sz="2400" dirty="0" err="1" smtClean="0"/>
              <a:t>Psim</a:t>
            </a:r>
            <a:r>
              <a:rPr lang="en-US" sz="2400" dirty="0" smtClean="0"/>
              <a:t> et SPS)</a:t>
            </a:r>
            <a:endParaRPr lang="en-US" sz="2400" baseline="-25000" dirty="0"/>
          </a:p>
        </p:txBody>
      </p:sp>
      <p:pic>
        <p:nvPicPr>
          <p:cNvPr id="1028" name="Picture 4" descr="D:\LiberT\Documents\GitHub\DesignIV\Remise\Documentation_technique\tex\comp_PSIM_S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31077"/>
            <a:ext cx="8636000" cy="513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062656" y="1827411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Courant à charge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424992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Alimenter</a:t>
            </a:r>
            <a:r>
              <a:rPr lang="en-US" sz="2400" dirty="0" smtClean="0"/>
              <a:t> les </a:t>
            </a:r>
            <a:r>
              <a:rPr lang="en-US" sz="2400" dirty="0" err="1" smtClean="0"/>
              <a:t>électroaimants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l’accélérateur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particules</a:t>
            </a:r>
            <a:r>
              <a:rPr lang="en-US" sz="2400" dirty="0" smtClean="0"/>
              <a:t>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de courant </a:t>
            </a:r>
            <a:r>
              <a:rPr lang="en-US" sz="2400" dirty="0"/>
              <a:t>(cross-</a:t>
            </a:r>
            <a:r>
              <a:rPr lang="en-US" sz="2400" dirty="0" err="1"/>
              <a:t>validé</a:t>
            </a:r>
            <a:r>
              <a:rPr lang="en-US" sz="2400" dirty="0"/>
              <a:t> </a:t>
            </a:r>
            <a:r>
              <a:rPr lang="en-US" sz="2400" dirty="0" err="1"/>
              <a:t>Psim</a:t>
            </a:r>
            <a:r>
              <a:rPr lang="en-US" sz="2400" dirty="0"/>
              <a:t> et SPS)</a:t>
            </a:r>
            <a:endParaRPr lang="en-US" sz="2400" baseline="-25000" dirty="0"/>
          </a:p>
        </p:txBody>
      </p:sp>
      <p:pic>
        <p:nvPicPr>
          <p:cNvPr id="3074" name="Picture 2" descr="D:\LiberT\Documents\GitHub\DesignIV\Remise\Documentation_technique\tex\Fig\err_cour_f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3" y="1371600"/>
            <a:ext cx="9047621" cy="497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498085" y="1947155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Erreur</a:t>
            </a:r>
            <a:r>
              <a:rPr lang="en-CA" sz="2400" dirty="0" smtClean="0"/>
              <a:t> du courant entre SPS/PSIM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44898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Calcul</a:t>
            </a:r>
            <a:r>
              <a:rPr lang="en-US" sz="2400" dirty="0" smtClean="0"/>
              <a:t> de tension </a:t>
            </a:r>
            <a:r>
              <a:rPr lang="en-US" sz="2400" dirty="0" err="1" smtClean="0"/>
              <a:t>moyenne</a:t>
            </a:r>
            <a:r>
              <a:rPr lang="en-US" sz="2400" dirty="0" smtClean="0"/>
              <a:t> (</a:t>
            </a:r>
            <a:r>
              <a:rPr lang="en-US" sz="2400" dirty="0"/>
              <a:t>cross-</a:t>
            </a:r>
            <a:r>
              <a:rPr lang="en-US" sz="2400" dirty="0" err="1"/>
              <a:t>validé</a:t>
            </a:r>
            <a:r>
              <a:rPr lang="en-US" sz="2400" dirty="0"/>
              <a:t> </a:t>
            </a:r>
            <a:r>
              <a:rPr lang="en-US" sz="2400" dirty="0" err="1"/>
              <a:t>Psim</a:t>
            </a:r>
            <a:r>
              <a:rPr lang="en-US" sz="2400" dirty="0"/>
              <a:t> et SPS)</a:t>
            </a:r>
            <a:endParaRPr lang="en-US" sz="2400" baseline="-25000" dirty="0"/>
          </a:p>
        </p:txBody>
      </p:sp>
      <p:pic>
        <p:nvPicPr>
          <p:cNvPr id="1026" name="Picture 2" descr="D:\LiberT\Documents\GitHub\DesignIV\Remise\Documentation_technique\tex\Fig\moy_psi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5" y="3694597"/>
            <a:ext cx="891789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LiberT\Documents\GitHub\DesignIV\Remise\Documentation_technique\tex\Fig\moy_si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5" y="1400676"/>
            <a:ext cx="891789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498085" y="1260004"/>
            <a:ext cx="4756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Essai</a:t>
            </a:r>
            <a:r>
              <a:rPr lang="en-CA" sz="2400" dirty="0" smtClean="0"/>
              <a:t> </a:t>
            </a:r>
            <a:r>
              <a:rPr lang="en-CA" sz="2400" dirty="0" err="1" smtClean="0"/>
              <a:t>calcul</a:t>
            </a:r>
            <a:r>
              <a:rPr lang="en-CA" sz="2400" dirty="0" smtClean="0"/>
              <a:t> tension </a:t>
            </a:r>
            <a:r>
              <a:rPr lang="en-CA" sz="2400" dirty="0" err="1" smtClean="0"/>
              <a:t>moyenne</a:t>
            </a:r>
            <a:r>
              <a:rPr lang="en-CA" sz="2400" dirty="0" smtClean="0"/>
              <a:t> SPS</a:t>
            </a:r>
            <a:endParaRPr lang="fr-CA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2606943" y="3463765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Essai</a:t>
            </a:r>
            <a:r>
              <a:rPr lang="en-CA" sz="2400" dirty="0" smtClean="0"/>
              <a:t> </a:t>
            </a:r>
            <a:r>
              <a:rPr lang="en-CA" sz="2400" dirty="0" err="1" smtClean="0"/>
              <a:t>calcul</a:t>
            </a:r>
            <a:r>
              <a:rPr lang="en-CA" sz="2400" dirty="0" smtClean="0"/>
              <a:t> tension </a:t>
            </a:r>
            <a:r>
              <a:rPr lang="en-CA" sz="2400" dirty="0" err="1" smtClean="0"/>
              <a:t>moyenne</a:t>
            </a:r>
            <a:r>
              <a:rPr lang="en-CA" sz="2400" dirty="0" smtClean="0"/>
              <a:t> PSIM</a:t>
            </a:r>
            <a:endParaRPr lang="fr-CA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1323739" y="6159044"/>
            <a:ext cx="775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Essais</a:t>
            </a:r>
            <a:r>
              <a:rPr lang="en-CA" sz="2400" dirty="0" smtClean="0"/>
              <a:t> </a:t>
            </a:r>
            <a:r>
              <a:rPr lang="en-CA" sz="2400" dirty="0" err="1" smtClean="0"/>
              <a:t>effectués</a:t>
            </a:r>
            <a:r>
              <a:rPr lang="en-CA" sz="2400" dirty="0" smtClean="0"/>
              <a:t> </a:t>
            </a:r>
            <a:r>
              <a:rPr lang="en-CA" sz="2400" dirty="0" err="1" smtClean="0"/>
              <a:t>sur</a:t>
            </a:r>
            <a:r>
              <a:rPr lang="en-CA" sz="2400" dirty="0" smtClean="0"/>
              <a:t> un sinus 1Khz, 100Vcrête et 50VCC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54514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Implantation du </a:t>
            </a:r>
            <a:r>
              <a:rPr lang="en-US" sz="2400" dirty="0" err="1"/>
              <a:t>c</a:t>
            </a:r>
            <a:r>
              <a:rPr lang="en-US" sz="2400" dirty="0" err="1" smtClean="0"/>
              <a:t>alcul</a:t>
            </a:r>
            <a:r>
              <a:rPr lang="en-US" sz="2400" dirty="0" smtClean="0"/>
              <a:t> de tension </a:t>
            </a:r>
            <a:r>
              <a:rPr lang="en-US" sz="2400" dirty="0" err="1" smtClean="0"/>
              <a:t>moyenne</a:t>
            </a:r>
            <a:endParaRPr lang="en-US" sz="2400" baseline="-25000" dirty="0"/>
          </a:p>
        </p:txBody>
      </p:sp>
      <p:pic>
        <p:nvPicPr>
          <p:cNvPr id="4098" name="Picture 2" descr="D:\LiberT\Documents\GitHub\DesignIV\Remise\Documentation_technique\tex\Fig\m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7" y="1154567"/>
            <a:ext cx="7569199" cy="304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16288" y="4351453"/>
            <a:ext cx="9574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Bloc </a:t>
            </a:r>
            <a:r>
              <a:rPr lang="en-CA" sz="2400" dirty="0" err="1" smtClean="0"/>
              <a:t>élémentaire</a:t>
            </a:r>
            <a:r>
              <a:rPr lang="en-CA" sz="2400" dirty="0" smtClean="0"/>
              <a:t> de </a:t>
            </a:r>
            <a:r>
              <a:rPr lang="en-CA" sz="2400" dirty="0" err="1" smtClean="0"/>
              <a:t>calcul</a:t>
            </a:r>
            <a:r>
              <a:rPr lang="en-CA" sz="2400" dirty="0" smtClean="0"/>
              <a:t> de la tension </a:t>
            </a:r>
            <a:r>
              <a:rPr lang="en-CA" sz="2400" dirty="0" err="1" smtClean="0"/>
              <a:t>moyenne</a:t>
            </a:r>
            <a:r>
              <a:rPr lang="en-CA" sz="2400" dirty="0" smtClean="0"/>
              <a:t> (</a:t>
            </a:r>
            <a:r>
              <a:rPr lang="en-CA" sz="2400" dirty="0" err="1" smtClean="0"/>
              <a:t>cascadé</a:t>
            </a:r>
            <a:r>
              <a:rPr lang="en-CA" sz="2400" dirty="0" smtClean="0"/>
              <a:t> 10 </a:t>
            </a:r>
            <a:r>
              <a:rPr lang="en-CA" sz="2400" dirty="0" err="1" smtClean="0"/>
              <a:t>fois</a:t>
            </a:r>
            <a:r>
              <a:rPr lang="en-CA" sz="2400" dirty="0" smtClean="0"/>
              <a:t>)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28302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Alimenter</a:t>
            </a:r>
            <a:r>
              <a:rPr lang="en-US" sz="2400" dirty="0" smtClean="0"/>
              <a:t> les </a:t>
            </a:r>
            <a:r>
              <a:rPr lang="en-US" sz="2400" dirty="0" err="1" smtClean="0"/>
              <a:t>électroaimants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l’accélérateur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particules</a:t>
            </a:r>
            <a:r>
              <a:rPr lang="en-US" sz="2400" dirty="0" smtClean="0"/>
              <a:t>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de courant cross </a:t>
            </a:r>
            <a:r>
              <a:rPr lang="en-US" sz="2400" dirty="0" err="1" smtClean="0"/>
              <a:t>validé</a:t>
            </a:r>
            <a:endParaRPr lang="en-US" sz="2400" baseline="-25000" dirty="0"/>
          </a:p>
        </p:txBody>
      </p:sp>
      <p:pic>
        <p:nvPicPr>
          <p:cNvPr id="5122" name="Picture 2" descr="D:\LiberT\Documents\GitHub\DesignIV\Remise\Documentation_technique\tex\Fig\rep_freq_mo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2" y="1906061"/>
            <a:ext cx="8363856" cy="392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6288" y="5828890"/>
            <a:ext cx="891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Réponse</a:t>
            </a:r>
            <a:r>
              <a:rPr lang="en-CA" sz="2400" dirty="0" smtClean="0"/>
              <a:t> en </a:t>
            </a:r>
            <a:r>
              <a:rPr lang="en-CA" sz="2400" dirty="0" err="1" smtClean="0"/>
              <a:t>fréquence</a:t>
            </a:r>
            <a:r>
              <a:rPr lang="en-CA" sz="2400" dirty="0" smtClean="0"/>
              <a:t> du bloc du </a:t>
            </a:r>
            <a:r>
              <a:rPr lang="en-CA" sz="2400" dirty="0" err="1" smtClean="0"/>
              <a:t>calcul</a:t>
            </a:r>
            <a:r>
              <a:rPr lang="en-CA" sz="2400" dirty="0" smtClean="0"/>
              <a:t> de la tension </a:t>
            </a:r>
            <a:r>
              <a:rPr lang="en-CA" sz="2400" dirty="0" err="1" smtClean="0"/>
              <a:t>moyenne</a:t>
            </a:r>
            <a:endParaRPr lang="fr-CA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3028860" y="2571829"/>
            <a:ext cx="453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Sinus 1Khz, 100Vcrête et 50Vdc</a:t>
            </a:r>
            <a:endParaRPr lang="fr-CA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2182399" y="6290555"/>
            <a:ext cx="429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Utilisation pour signal à 1Khz 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28302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Tension </a:t>
            </a:r>
            <a:r>
              <a:rPr lang="en-US" sz="2400" dirty="0" err="1" smtClean="0"/>
              <a:t>moyenne</a:t>
            </a:r>
            <a:r>
              <a:rPr lang="en-US" sz="2400" dirty="0" smtClean="0"/>
              <a:t> </a:t>
            </a:r>
            <a:r>
              <a:rPr lang="en-US" sz="2400" dirty="0" err="1" smtClean="0"/>
              <a:t>à</a:t>
            </a:r>
            <a:r>
              <a:rPr lang="en-US" sz="2400" dirty="0" smtClean="0"/>
              <a:t> la charge (cross-</a:t>
            </a:r>
            <a:r>
              <a:rPr lang="en-US" sz="2400" dirty="0" err="1" smtClean="0"/>
              <a:t>validé</a:t>
            </a:r>
            <a:r>
              <a:rPr lang="en-US" sz="2400" dirty="0" smtClean="0"/>
              <a:t> </a:t>
            </a:r>
            <a:r>
              <a:rPr lang="en-US" sz="2400" dirty="0" err="1" smtClean="0"/>
              <a:t>Psim</a:t>
            </a:r>
            <a:r>
              <a:rPr lang="en-US" sz="2400" dirty="0" smtClean="0"/>
              <a:t>-SPS)</a:t>
            </a:r>
            <a:endParaRPr lang="en-US" sz="2400" baseline="-25000" dirty="0"/>
          </a:p>
        </p:txBody>
      </p:sp>
      <p:pic>
        <p:nvPicPr>
          <p:cNvPr id="6146" name="Picture 2" descr="D:\LiberT\Documents\GitHub\DesignIV\Remise\Documentation_technique\tex\Fig\tmoypsim_si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965904"/>
            <a:ext cx="8777513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270970" y="1504662"/>
            <a:ext cx="4165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Tension </a:t>
            </a:r>
            <a:r>
              <a:rPr lang="en-CA" sz="2400" dirty="0" err="1" smtClean="0"/>
              <a:t>moyenne</a:t>
            </a:r>
            <a:r>
              <a:rPr lang="en-CA" sz="2400" dirty="0" smtClean="0"/>
              <a:t> à la charge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01491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et problématique</a:t>
            </a:r>
            <a:endParaRPr lang="fr-FR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84811" y="1398355"/>
            <a:ext cx="4677565" cy="4842773"/>
          </a:xfrm>
        </p:spPr>
        <p:txBody>
          <a:bodyPr>
            <a:normAutofit fontScale="92500" lnSpcReduction="10000"/>
          </a:bodyPr>
          <a:lstStyle/>
          <a:p>
            <a:r>
              <a:rPr lang="fr-CA" dirty="0" smtClean="0"/>
              <a:t>Le CERN est un laboratoire de recherche multidisciplinaire sur la physique fondamentale</a:t>
            </a:r>
          </a:p>
          <a:p>
            <a:pPr lvl="1"/>
            <a:r>
              <a:rPr lang="fr-CA" dirty="0" smtClean="0"/>
              <a:t>Le CERN est situé en Suisse (Genève)</a:t>
            </a:r>
          </a:p>
          <a:p>
            <a:pPr lvl="1"/>
            <a:r>
              <a:rPr lang="fr-CA" dirty="0" smtClean="0"/>
              <a:t>Le laboratoire est constitué d’une chaîne complexe d’accélérateurs de particules</a:t>
            </a:r>
          </a:p>
          <a:p>
            <a:r>
              <a:rPr lang="fr-CA" dirty="0" smtClean="0"/>
              <a:t>Le LEEPCI est un laboratoire de recherche de l’université Laval et se concentre sur la</a:t>
            </a:r>
          </a:p>
          <a:p>
            <a:pPr lvl="1"/>
            <a:r>
              <a:rPr lang="fr-CA" dirty="0" smtClean="0"/>
              <a:t>simulation de réseaux électriques;</a:t>
            </a:r>
          </a:p>
          <a:p>
            <a:pPr lvl="1"/>
            <a:r>
              <a:rPr lang="fr-CA" dirty="0" smtClean="0"/>
              <a:t>modélisation et conception de machines électriques;</a:t>
            </a:r>
          </a:p>
          <a:p>
            <a:pPr lvl="1"/>
            <a:r>
              <a:rPr lang="fr-CA" dirty="0" smtClean="0"/>
              <a:t>modélisation et conception de convertisseurs d’électronique de puissance.</a:t>
            </a:r>
          </a:p>
          <a:p>
            <a:r>
              <a:rPr lang="fr-CA" dirty="0" smtClean="0"/>
              <a:t>OPAL-RT est une compagnie spécialisée dans la développement de simulateurs temps réel PC/FPGA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9" descr="CERN14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264" y="3498478"/>
            <a:ext cx="326231" cy="4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12" descr="logo-leepci-s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35" y="3512747"/>
            <a:ext cx="1374974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692" y="3441402"/>
            <a:ext cx="491771" cy="6064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0959" y="2639750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 smtClean="0"/>
              <a:t>Clients du projet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5135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Alimenter</a:t>
            </a:r>
            <a:r>
              <a:rPr lang="en-US" sz="2400" dirty="0" smtClean="0"/>
              <a:t> les </a:t>
            </a:r>
            <a:r>
              <a:rPr lang="en-US" sz="2400" dirty="0" err="1" smtClean="0"/>
              <a:t>électroaimants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l’accélérateur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particules</a:t>
            </a:r>
            <a:r>
              <a:rPr lang="en-US" sz="2400" dirty="0" smtClean="0"/>
              <a:t>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de courant cross </a:t>
            </a:r>
            <a:r>
              <a:rPr lang="en-US" sz="2400" dirty="0" err="1" smtClean="0"/>
              <a:t>validé</a:t>
            </a:r>
            <a:endParaRPr lang="en-US" sz="2400" baseline="-25000" dirty="0"/>
          </a:p>
        </p:txBody>
      </p:sp>
      <p:pic>
        <p:nvPicPr>
          <p:cNvPr id="8194" name="Picture 2" descr="D:\LiberT\Documents\GitHub\DesignIV\Remise\Documentation_technique\tex\Fig\err_ten_im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06675"/>
            <a:ext cx="9231086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128540" y="1969901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Erreur</a:t>
            </a:r>
            <a:r>
              <a:rPr lang="en-CA" sz="2400" dirty="0" smtClean="0"/>
              <a:t> tension </a:t>
            </a:r>
            <a:r>
              <a:rPr lang="en-CA" sz="2400" dirty="0" err="1" smtClean="0"/>
              <a:t>moyenne</a:t>
            </a:r>
            <a:r>
              <a:rPr lang="en-CA" sz="2400" dirty="0" smtClean="0"/>
              <a:t> SPS/PSIM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18019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Alimenter</a:t>
            </a:r>
            <a:r>
              <a:rPr lang="en-US" sz="2400" dirty="0" smtClean="0"/>
              <a:t> les </a:t>
            </a:r>
            <a:r>
              <a:rPr lang="en-US" sz="2400" dirty="0" err="1" smtClean="0"/>
              <a:t>électroaimants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l’accélérateur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particules</a:t>
            </a:r>
            <a:r>
              <a:rPr lang="en-US" sz="2400" dirty="0" smtClean="0"/>
              <a:t>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de courant cross </a:t>
            </a:r>
            <a:r>
              <a:rPr lang="en-US" sz="2400" dirty="0" err="1" smtClean="0"/>
              <a:t>validé</a:t>
            </a:r>
            <a:endParaRPr lang="en-US" sz="2400" baseline="-25000" dirty="0"/>
          </a:p>
        </p:txBody>
      </p:sp>
      <p:pic>
        <p:nvPicPr>
          <p:cNvPr id="9218" name="Picture 2" descr="D:\LiberT\Documents\GitHub\DesignIV\Remise\Documentation_technique\tex\Fig\resul_si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2" y="1490837"/>
            <a:ext cx="8044542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657982" y="6404182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Résultats</a:t>
            </a:r>
            <a:r>
              <a:rPr lang="en-CA" sz="2400" dirty="0" smtClean="0"/>
              <a:t> SPS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1801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70037"/>
            <a:ext cx="6447501" cy="1320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DC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/DC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: </a:t>
            </a:r>
            <a:r>
              <a:rPr lang="en-US" sz="2400" dirty="0" err="1" smtClean="0"/>
              <a:t>Alimenter</a:t>
            </a:r>
            <a:r>
              <a:rPr lang="en-US" sz="2400" dirty="0" smtClean="0"/>
              <a:t> les </a:t>
            </a:r>
            <a:r>
              <a:rPr lang="en-US" sz="2400" dirty="0" err="1" smtClean="0"/>
              <a:t>électroaimants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l’accélérateur</a:t>
            </a:r>
            <a:r>
              <a:rPr lang="en-US" sz="2400" dirty="0" smtClean="0"/>
              <a:t> de </a:t>
            </a:r>
            <a:r>
              <a:rPr lang="en-US" sz="2400" dirty="0" err="1" smtClean="0"/>
              <a:t>particules</a:t>
            </a:r>
            <a:r>
              <a:rPr lang="en-US" sz="2400" dirty="0" smtClean="0"/>
              <a:t> avec </a:t>
            </a:r>
            <a:r>
              <a:rPr lang="en-US" sz="2400" dirty="0" err="1" smtClean="0"/>
              <a:t>une</a:t>
            </a:r>
            <a:r>
              <a:rPr lang="en-US" sz="2400" dirty="0" smtClean="0"/>
              <a:t> </a:t>
            </a:r>
            <a:r>
              <a:rPr lang="en-US" sz="2400" dirty="0" err="1" smtClean="0"/>
              <a:t>forme</a:t>
            </a:r>
            <a:r>
              <a:rPr lang="en-US" sz="2400" dirty="0" smtClean="0"/>
              <a:t> de courant cross </a:t>
            </a:r>
            <a:r>
              <a:rPr lang="en-US" sz="2400" dirty="0" err="1" smtClean="0"/>
              <a:t>validé</a:t>
            </a:r>
            <a:endParaRPr lang="en-US" sz="2400" baseline="-25000" dirty="0"/>
          </a:p>
        </p:txBody>
      </p:sp>
      <p:pic>
        <p:nvPicPr>
          <p:cNvPr id="10242" name="Picture 2" descr="D:\LiberT\Documents\GitHub\DesignIV\Remise\Documentation_technique\tex\Fig\resul_psi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388907"/>
            <a:ext cx="8559799" cy="50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804940" y="6396335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 smtClean="0"/>
              <a:t>Résultats</a:t>
            </a:r>
            <a:r>
              <a:rPr lang="en-CA" sz="2400" dirty="0" smtClean="0"/>
              <a:t> PSIM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3751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7000"/>
            <a:ext cx="6447501" cy="1320800"/>
          </a:xfrm>
        </p:spPr>
        <p:txBody>
          <a:bodyPr/>
          <a:lstStyle/>
          <a:p>
            <a:r>
              <a:rPr lang="en-US" dirty="0" err="1" smtClean="0"/>
              <a:t>Outil</a:t>
            </a:r>
            <a:r>
              <a:rPr lang="en-US" dirty="0" smtClean="0"/>
              <a:t> de </a:t>
            </a:r>
            <a:r>
              <a:rPr lang="en-US" dirty="0" err="1" smtClean="0"/>
              <a:t>contrôle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40" y="787400"/>
            <a:ext cx="3881347" cy="284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9" y="787400"/>
            <a:ext cx="5268010" cy="4453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857" y="4119716"/>
            <a:ext cx="6128458" cy="19271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528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9333"/>
            <a:ext cx="6447501" cy="1320800"/>
          </a:xfrm>
        </p:spPr>
        <p:txBody>
          <a:bodyPr/>
          <a:lstStyle/>
          <a:p>
            <a:r>
              <a:rPr lang="en-US" dirty="0" smtClean="0"/>
              <a:t>Plan </a:t>
            </a:r>
            <a:r>
              <a:rPr lang="en-US" dirty="0" err="1" smtClean="0"/>
              <a:t>d’intégration</a:t>
            </a:r>
            <a:endParaRPr lang="en-US" dirty="0"/>
          </a:p>
        </p:txBody>
      </p:sp>
      <p:pic>
        <p:nvPicPr>
          <p:cNvPr id="4" name="Picture 3" descr="plan_integ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33" y="948266"/>
            <a:ext cx="5976960" cy="57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5403"/>
            <a:ext cx="7315199" cy="647700"/>
          </a:xfrm>
        </p:spPr>
        <p:txBody>
          <a:bodyPr/>
          <a:lstStyle/>
          <a:p>
            <a:r>
              <a:rPr lang="en-US" dirty="0" smtClean="0"/>
              <a:t>Plan de test du </a:t>
            </a:r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intégré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506510"/>
              </p:ext>
            </p:extLst>
          </p:nvPr>
        </p:nvGraphicFramePr>
        <p:xfrm>
          <a:off x="101600" y="615405"/>
          <a:ext cx="9872133" cy="6242595"/>
        </p:xfrm>
        <a:graphic>
          <a:graphicData uri="http://schemas.openxmlformats.org/drawingml/2006/table">
            <a:tbl>
              <a:tblPr/>
              <a:tblGrid>
                <a:gridCol w="1337733"/>
                <a:gridCol w="2963334"/>
                <a:gridCol w="1489654"/>
                <a:gridCol w="2896079"/>
                <a:gridCol w="1185333"/>
              </a:tblGrid>
              <a:tr h="32397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Niveau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Sous-niveau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Méthode de vérification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Méthode d'analyse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Spécification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2444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Phase 1: Modélisation convertisseur 4 quadrants de base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Commander un convertisseur CC-CC à 4 quadrants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3 plateformes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Comparaison du courant dans la charge par rapport au courant de référence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ΔI≤25A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44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Accepter des paramètres de modélisation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SPS et Psim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Injecter un paramètre de modélisation et vérifier que la variation a lieu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399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Phase 2: Alimentation des électroaimants avec une forme de courant précise au moyen d'un convertisseur CC-CC formé de 2 cellules NPC 3 niveaux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Commander un onduleur triphasé de type NPC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en boucle ouverte et en boucle fermée 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Comparaison du courant dans la charge par rapport au courant de référence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ΔI≤25A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049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Alimenter les électroaimants de l'accélérateur de particules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en boucle fermée du système avec charge RL équivalente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Comparaison du courant dans la charge par rapport au courant de référence et comparaison de la tension moyenne avec courbe de référence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ΔI≤25A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67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Afficher des résultats de simulation personnalisés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Oui/Non le </a:t>
                      </a:r>
                      <a:r>
                        <a:rPr lang="fr-F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critère 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est-il rempli?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397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Phase 3: Redresser le signal d'entrée avec un redresseur actif et régler le facteur de puissance vu à l'entrée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Charger un banc de condensateur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SPS et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Psim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Courbe de charge stable avec temps de charge minimal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t≤2s, Pmax≤3.6MW, Pmoy = 2.7MW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26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Redresser le signal d'entrée à la sortie du transformateur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SPS et Psim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Vérification angle de charge par rapport à l'angle de charge imposé, Vérification de la tension moyenne à la charge par rapport à celle imposée en régime permanent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ΔVmax≤50V, ΔΦ≤2°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4441">
                <a:tc rowSpan="2"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Phase 4: Outil de dimensionnement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Accepter des paramètres de dimensionnement usuels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Excel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Oui/Non le criètre est-il rempli?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39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Fournir les paramètres de modélisation utilisés par le simulateur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Excel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Oui/Non le criètre est-il rempli?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399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Phase 5: Documentation technique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Présenter les procédures de validation croisées de chacun des simulateurs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de la méthode sur les plateformes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Oui/Non le criètre est-il rempli?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Présenter l'utilisation de chacun des simulateurs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de la méthode sur les plateformes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Oui/Non le criètre est-il rempli?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34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Présenter les modèles mathématiques utilisés dans chacun des simulateurs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 sur les plateformes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Oui/Non le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criètre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est-il rempli?</a:t>
                      </a:r>
                    </a:p>
                  </a:txBody>
                  <a:tcPr marL="3939" marR="3939" marT="3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939" marR="3939" marT="393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733466"/>
              </p:ext>
            </p:extLst>
          </p:nvPr>
        </p:nvGraphicFramePr>
        <p:xfrm>
          <a:off x="818995" y="829733"/>
          <a:ext cx="7528590" cy="581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30175200" imgH="23317200" progId="AcroExch.Document.11">
                  <p:embed/>
                </p:oleObj>
              </mc:Choice>
              <mc:Fallback>
                <p:oleObj name="Acrobat Document" r:id="rId3" imgW="30175200" imgH="23317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8995" y="829733"/>
                        <a:ext cx="7528590" cy="581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8001" y="169333"/>
            <a:ext cx="6447501" cy="1320800"/>
          </a:xfrm>
        </p:spPr>
        <p:txBody>
          <a:bodyPr/>
          <a:lstStyle/>
          <a:p>
            <a:r>
              <a:rPr lang="en-US" dirty="0" smtClean="0"/>
              <a:t>Gantt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6646"/>
            <a:ext cx="6447501" cy="1320800"/>
          </a:xfrm>
        </p:spPr>
        <p:txBody>
          <a:bodyPr/>
          <a:lstStyle/>
          <a:p>
            <a:r>
              <a:rPr lang="fr-CA" dirty="0" smtClean="0"/>
              <a:t>WBS</a:t>
            </a:r>
            <a:br>
              <a:rPr lang="fr-CA" dirty="0" smtClean="0"/>
            </a:br>
            <a:endParaRPr lang="fr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5" y="959873"/>
            <a:ext cx="4805662" cy="5595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881" y="328662"/>
            <a:ext cx="3895242" cy="62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des </a:t>
            </a:r>
            <a:r>
              <a:rPr lang="fr-FR" dirty="0" smtClean="0"/>
              <a:t>objectifs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Livrer</a:t>
            </a:r>
            <a:r>
              <a:rPr lang="en-US" dirty="0" smtClean="0"/>
              <a:t> 3 </a:t>
            </a:r>
            <a:r>
              <a:rPr lang="en-US" dirty="0" err="1" smtClean="0"/>
              <a:t>outils</a:t>
            </a:r>
            <a:r>
              <a:rPr lang="en-US" dirty="0" smtClean="0"/>
              <a:t> de </a:t>
            </a:r>
            <a:r>
              <a:rPr lang="en-US" dirty="0" err="1" smtClean="0"/>
              <a:t>dimensionnement</a:t>
            </a:r>
            <a:r>
              <a:rPr lang="en-US" dirty="0" smtClean="0"/>
              <a:t> </a:t>
            </a:r>
            <a:r>
              <a:rPr lang="en-US" sz="1500" dirty="0" smtClean="0"/>
              <a:t>(</a:t>
            </a:r>
            <a:r>
              <a:rPr lang="en-US" sz="1500" dirty="0" err="1" smtClean="0"/>
              <a:t>interrupteurs</a:t>
            </a:r>
            <a:r>
              <a:rPr lang="en-US" sz="1500" dirty="0" smtClean="0"/>
              <a:t> et </a:t>
            </a:r>
            <a:r>
              <a:rPr lang="en-US" sz="1500" dirty="0" err="1" smtClean="0"/>
              <a:t>régulateurs</a:t>
            </a:r>
            <a:r>
              <a:rPr lang="en-US" sz="1500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outil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convivial et facile </a:t>
            </a:r>
            <a:r>
              <a:rPr lang="en-US" dirty="0" err="1" smtClean="0"/>
              <a:t>d’emploi</a:t>
            </a:r>
            <a:endParaRPr lang="en-US" dirty="0" smtClean="0"/>
          </a:p>
          <a:p>
            <a:pPr lvl="1"/>
            <a:r>
              <a:rPr lang="en-US" dirty="0" err="1" smtClean="0"/>
              <a:t>Ils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ermettent</a:t>
            </a:r>
            <a:r>
              <a:rPr lang="en-US" dirty="0" smtClean="0"/>
              <a:t> de </a:t>
            </a:r>
            <a:r>
              <a:rPr lang="en-US" dirty="0" err="1" smtClean="0"/>
              <a:t>valider</a:t>
            </a:r>
            <a:r>
              <a:rPr lang="en-US" dirty="0" smtClean="0"/>
              <a:t> </a:t>
            </a:r>
            <a:r>
              <a:rPr lang="en-US" dirty="0" err="1" smtClean="0"/>
              <a:t>modèles</a:t>
            </a:r>
            <a:r>
              <a:rPr lang="en-US" dirty="0" smtClean="0"/>
              <a:t> et </a:t>
            </a:r>
            <a:r>
              <a:rPr lang="en-US" dirty="0" err="1" smtClean="0"/>
              <a:t>methodes</a:t>
            </a:r>
            <a:r>
              <a:rPr lang="en-US" dirty="0" smtClean="0"/>
              <a:t> de simulation </a:t>
            </a:r>
            <a:r>
              <a:rPr lang="en-US" dirty="0" err="1" smtClean="0"/>
              <a:t>employés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3 </a:t>
            </a:r>
            <a:r>
              <a:rPr lang="en-US" dirty="0" err="1" smtClean="0"/>
              <a:t>plateformes</a:t>
            </a:r>
            <a:r>
              <a:rPr lang="en-US" dirty="0" smtClean="0"/>
              <a:t> (SPS, PSIM, OPAL-RT)</a:t>
            </a:r>
          </a:p>
          <a:p>
            <a:r>
              <a:rPr lang="en-US" dirty="0" err="1" smtClean="0"/>
              <a:t>Livrer</a:t>
            </a:r>
            <a:r>
              <a:rPr lang="en-US" dirty="0" smtClean="0"/>
              <a:t> un </a:t>
            </a:r>
            <a:r>
              <a:rPr lang="en-US" dirty="0" err="1" smtClean="0"/>
              <a:t>simulateur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3 </a:t>
            </a:r>
            <a:r>
              <a:rPr lang="en-US" dirty="0" err="1" smtClean="0"/>
              <a:t>plateformes</a:t>
            </a:r>
            <a:endParaRPr lang="en-US" dirty="0" smtClean="0"/>
          </a:p>
          <a:p>
            <a:pPr lvl="1"/>
            <a:r>
              <a:rPr lang="en-US" dirty="0" smtClean="0"/>
              <a:t>Les 3 </a:t>
            </a:r>
            <a:r>
              <a:rPr lang="en-US" dirty="0" err="1" smtClean="0"/>
              <a:t>simulateurs</a:t>
            </a:r>
            <a:r>
              <a:rPr lang="en-US" dirty="0" smtClean="0"/>
              <a:t> </a:t>
            </a:r>
            <a:r>
              <a:rPr lang="en-US" dirty="0" err="1" smtClean="0"/>
              <a:t>doivent</a:t>
            </a:r>
            <a:r>
              <a:rPr lang="en-US" dirty="0" smtClean="0"/>
              <a:t> </a:t>
            </a:r>
            <a:r>
              <a:rPr lang="en-US" dirty="0" err="1" smtClean="0"/>
              <a:t>remplir</a:t>
            </a:r>
            <a:r>
              <a:rPr lang="en-US" dirty="0" smtClean="0"/>
              <a:t> les </a:t>
            </a:r>
            <a:r>
              <a:rPr lang="en-US" dirty="0" err="1" smtClean="0"/>
              <a:t>fonctionnalités</a:t>
            </a:r>
            <a:r>
              <a:rPr lang="en-US" dirty="0" smtClean="0"/>
              <a:t> </a:t>
            </a:r>
            <a:r>
              <a:rPr lang="en-US" dirty="0" err="1" smtClean="0"/>
              <a:t>attendues</a:t>
            </a:r>
            <a:r>
              <a:rPr lang="en-US" dirty="0" smtClean="0"/>
              <a:t> (</a:t>
            </a:r>
            <a:r>
              <a:rPr lang="en-US" dirty="0" err="1" smtClean="0"/>
              <a:t>exemple</a:t>
            </a:r>
            <a:r>
              <a:rPr lang="en-US" dirty="0" smtClean="0"/>
              <a:t>: </a:t>
            </a:r>
            <a:r>
              <a:rPr lang="en-US" dirty="0" err="1" smtClean="0"/>
              <a:t>alimenter</a:t>
            </a:r>
            <a:r>
              <a:rPr lang="en-US" dirty="0" smtClean="0"/>
              <a:t> la charge avec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forme</a:t>
            </a:r>
            <a:r>
              <a:rPr lang="en-US" dirty="0" smtClean="0"/>
              <a:t> de courant </a:t>
            </a:r>
            <a:r>
              <a:rPr lang="en-US" dirty="0" err="1" smtClean="0"/>
              <a:t>trapézoïdale</a:t>
            </a:r>
            <a:r>
              <a:rPr lang="en-US" dirty="0" smtClean="0"/>
              <a:t> </a:t>
            </a:r>
            <a:r>
              <a:rPr lang="en-US" dirty="0" err="1" smtClean="0"/>
              <a:t>présentant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/>
              <a:t> </a:t>
            </a:r>
            <a:r>
              <a:rPr lang="en-US" dirty="0" err="1" smtClean="0"/>
              <a:t>faible</a:t>
            </a:r>
            <a:r>
              <a:rPr lang="en-US" dirty="0" smtClean="0"/>
              <a:t> </a:t>
            </a:r>
            <a:r>
              <a:rPr lang="en-US" dirty="0" err="1" smtClean="0"/>
              <a:t>ondulation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Plateformes</a:t>
            </a:r>
            <a:r>
              <a:rPr lang="en-US" dirty="0" smtClean="0"/>
              <a:t>: </a:t>
            </a:r>
            <a:r>
              <a:rPr lang="en-US" dirty="0" err="1" smtClean="0"/>
              <a:t>Matlab</a:t>
            </a:r>
            <a:r>
              <a:rPr lang="en-US" dirty="0" smtClean="0"/>
              <a:t> (SPS), PSIM, Opal-RT (OPA500)</a:t>
            </a:r>
          </a:p>
          <a:p>
            <a:r>
              <a:rPr lang="en-US" dirty="0" err="1" smtClean="0"/>
              <a:t>Livrer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documentation technique de reference </a:t>
            </a:r>
            <a:r>
              <a:rPr lang="en-US" dirty="0" err="1" smtClean="0"/>
              <a:t>décrivant</a:t>
            </a:r>
            <a:r>
              <a:rPr lang="en-US" dirty="0" smtClean="0"/>
              <a:t> </a:t>
            </a:r>
            <a:r>
              <a:rPr lang="en-US" dirty="0" err="1" smtClean="0"/>
              <a:t>l’utilisation</a:t>
            </a:r>
            <a:r>
              <a:rPr lang="en-US" dirty="0" smtClean="0"/>
              <a:t> de </a:t>
            </a:r>
            <a:r>
              <a:rPr lang="en-US" dirty="0" err="1" smtClean="0"/>
              <a:t>chacun</a:t>
            </a:r>
            <a:r>
              <a:rPr lang="en-US" dirty="0" smtClean="0"/>
              <a:t> des </a:t>
            </a:r>
            <a:r>
              <a:rPr lang="en-US" dirty="0" err="1" smtClean="0"/>
              <a:t>simulateurs</a:t>
            </a:r>
            <a:r>
              <a:rPr lang="en-US" dirty="0" smtClean="0"/>
              <a:t> </a:t>
            </a:r>
            <a:r>
              <a:rPr lang="en-US" dirty="0" err="1" smtClean="0"/>
              <a:t>ainsi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les </a:t>
            </a:r>
            <a:r>
              <a:rPr lang="en-US" dirty="0" err="1" smtClean="0"/>
              <a:t>modèles</a:t>
            </a:r>
            <a:r>
              <a:rPr lang="en-US" dirty="0" smtClean="0"/>
              <a:t> </a:t>
            </a:r>
            <a:r>
              <a:rPr lang="en-US" dirty="0" err="1" smtClean="0"/>
              <a:t>mathématiques</a:t>
            </a:r>
            <a:r>
              <a:rPr lang="en-US" dirty="0" smtClean="0"/>
              <a:t> </a:t>
            </a:r>
            <a:r>
              <a:rPr lang="en-US" dirty="0" err="1" smtClean="0"/>
              <a:t>utilisés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Implanter </a:t>
            </a:r>
            <a:r>
              <a:rPr lang="en-US" dirty="0" err="1" smtClean="0"/>
              <a:t>une</a:t>
            </a:r>
            <a:r>
              <a:rPr lang="en-US" dirty="0" smtClean="0"/>
              <a:t> validation </a:t>
            </a:r>
            <a:r>
              <a:rPr lang="en-US" dirty="0" err="1" smtClean="0"/>
              <a:t>croisée</a:t>
            </a:r>
            <a:r>
              <a:rPr lang="en-US" dirty="0" smtClean="0"/>
              <a:t> des 3 </a:t>
            </a:r>
            <a:r>
              <a:rPr lang="en-US" dirty="0" err="1" smtClean="0"/>
              <a:t>simulateurs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99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Rappel de la </a:t>
            </a:r>
            <a:r>
              <a:rPr lang="en-US" dirty="0" err="1" smtClean="0"/>
              <a:t>méthodologie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05" y="1363198"/>
            <a:ext cx="8049148" cy="5494802"/>
          </a:xfrm>
        </p:spPr>
        <p:txBody>
          <a:bodyPr>
            <a:normAutofit fontScale="85000" lnSpcReduction="20000"/>
          </a:bodyPr>
          <a:lstStyle/>
          <a:p>
            <a:pPr marL="342900" lvl="1" indent="-342900">
              <a:buFont typeface="+mj-lt"/>
              <a:buAutoNum type="arabicPeriod"/>
            </a:pPr>
            <a:r>
              <a:rPr lang="fr-CA" sz="2000" dirty="0" smtClean="0"/>
              <a:t>Modéliser et segmenter l’alimentation complète en sous-systèmes</a:t>
            </a:r>
            <a:r>
              <a:rPr lang="fr-CA" sz="2000" dirty="0"/>
              <a:t> </a:t>
            </a:r>
            <a:r>
              <a:rPr lang="fr-CA" sz="2000" dirty="0" smtClean="0"/>
              <a:t>(approche cours de « Design »)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dirty="0" smtClean="0"/>
              <a:t>Modéliser le redresseur NPC 3 niveaux par un redresseur actif triphasé  (AFE)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strike="sngStrike" dirty="0" smtClean="0"/>
              <a:t>Modéliser hacheur 4 quadrants simplifié à 4 interrupteurs (préliminaire) </a:t>
            </a:r>
            <a:r>
              <a:rPr lang="fr-CA" sz="1800" dirty="0" smtClean="0"/>
              <a:t>(26/02/14)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dirty="0"/>
              <a:t>Modéliser hacheur 4 quadrants </a:t>
            </a:r>
            <a:r>
              <a:rPr lang="fr-CA" sz="1800" dirty="0" smtClean="0"/>
              <a:t>avec 2 cellules NPC 3 niveaux à commande entrelacée</a:t>
            </a:r>
          </a:p>
          <a:p>
            <a:pPr marL="342900" lvl="1" indent="-342900">
              <a:buFont typeface="+mj-lt"/>
              <a:buAutoNum type="arabicPeriod"/>
            </a:pPr>
            <a:r>
              <a:rPr lang="fr-CA" sz="2000" dirty="0"/>
              <a:t>I</a:t>
            </a:r>
            <a:r>
              <a:rPr lang="fr-CA" sz="2000" dirty="0" smtClean="0"/>
              <a:t>mplanter et simuler indépendamment les sous-systèmes en boucle ouverte puis en boucle fermée avec régulateurs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dirty="0" smtClean="0"/>
              <a:t>Modélisation simplifiée charge de l’AFE / banc de condensateurs et charge résistive équivalente au hacheur 4 quadrants alimentant électroaimants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strike="sngStrike" dirty="0"/>
              <a:t>Modélisation simplifiée entrée hacheur 4 </a:t>
            </a:r>
            <a:r>
              <a:rPr lang="fr-CA" sz="1800" strike="sngStrike" dirty="0" smtClean="0"/>
              <a:t>quadrants à 4 </a:t>
            </a:r>
            <a:r>
              <a:rPr lang="fr-CA" sz="1800" strike="sngStrike" dirty="0"/>
              <a:t>interrupteurs </a:t>
            </a:r>
            <a:r>
              <a:rPr lang="fr-CA" sz="1800" strike="sngStrike" dirty="0" smtClean="0"/>
              <a:t>/</a:t>
            </a:r>
            <a:r>
              <a:rPr lang="fr-CA" sz="1800" strike="sngStrike" dirty="0"/>
              <a:t>bus CC 5KV </a:t>
            </a:r>
            <a:r>
              <a:rPr lang="fr-CA" sz="1800" strike="sngStrike" dirty="0" smtClean="0"/>
              <a:t>parfait </a:t>
            </a:r>
            <a:r>
              <a:rPr lang="fr-CA" sz="1800" dirty="0" smtClean="0"/>
              <a:t>(</a:t>
            </a:r>
            <a:r>
              <a:rPr lang="fr-CA" sz="1800" dirty="0"/>
              <a:t>26/02/14</a:t>
            </a:r>
            <a:r>
              <a:rPr lang="fr-CA" sz="1800" dirty="0" smtClean="0"/>
              <a:t>)</a:t>
            </a:r>
            <a:endParaRPr lang="fr-CA" sz="1800" strike="sngStrike" dirty="0" smtClean="0"/>
          </a:p>
          <a:p>
            <a:pPr marL="742950" lvl="2" indent="-342900">
              <a:buFont typeface="+mj-lt"/>
              <a:buAutoNum type="arabicPeriod"/>
            </a:pPr>
            <a:r>
              <a:rPr lang="fr-CA" sz="1800" dirty="0"/>
              <a:t>Modélisation simplifiée </a:t>
            </a:r>
            <a:r>
              <a:rPr lang="fr-CA" sz="1800" dirty="0" smtClean="0"/>
              <a:t>entrée hacheur </a:t>
            </a:r>
            <a:r>
              <a:rPr lang="fr-CA" sz="1800" dirty="0"/>
              <a:t>4 quadrants</a:t>
            </a:r>
            <a:r>
              <a:rPr lang="fr-CA" sz="1800" b="1" dirty="0"/>
              <a:t> </a:t>
            </a:r>
            <a:r>
              <a:rPr lang="fr-CA" sz="1800" b="1" dirty="0" smtClean="0"/>
              <a:t>à cellules NPC</a:t>
            </a:r>
            <a:r>
              <a:rPr lang="fr-CA" sz="1800" dirty="0" smtClean="0"/>
              <a:t>/bus CC 5KV parfait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dirty="0" smtClean="0"/>
              <a:t>Valider le fonctionnement des sous-systèmes indépendants sur 3 plateformes</a:t>
            </a:r>
          </a:p>
          <a:p>
            <a:pPr marL="342900" lvl="1" indent="-342900">
              <a:buFont typeface="+mj-lt"/>
              <a:buAutoNum type="arabicPeriod"/>
            </a:pPr>
            <a:r>
              <a:rPr lang="fr-CA" sz="2000" dirty="0" smtClean="0"/>
              <a:t>Assembler les différents sous-systèmes sous 3 plateformes.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dirty="0" smtClean="0"/>
              <a:t>Valider les fonctionnalités des systèmes reliés.</a:t>
            </a:r>
          </a:p>
          <a:p>
            <a:pPr marL="742950" lvl="2" indent="-342900">
              <a:buFont typeface="+mj-lt"/>
              <a:buAutoNum type="arabicPeriod"/>
            </a:pPr>
            <a:r>
              <a:rPr lang="fr-CA" sz="1800" dirty="0" smtClean="0"/>
              <a:t>Valider la concordance des résultats de simulations sous 3 plateformes.</a:t>
            </a:r>
          </a:p>
          <a:p>
            <a:pPr marL="742950" lvl="2" indent="-342900">
              <a:buFont typeface="+mj-lt"/>
              <a:buAutoNum type="arabicPeriod"/>
            </a:pPr>
            <a:endParaRPr lang="en-US" dirty="0" smtClean="0"/>
          </a:p>
          <a:p>
            <a:pPr marL="342900" lvl="1" indent="-342900">
              <a:buFont typeface="+mj-lt"/>
              <a:buAutoNum type="arabicPeriod"/>
            </a:pPr>
            <a:endParaRPr lang="en-US" dirty="0"/>
          </a:p>
          <a:p>
            <a:pPr marL="342900" lvl="1" indent="-342900"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84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Système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endParaRPr lang="en-US" dirty="0"/>
          </a:p>
        </p:txBody>
      </p:sp>
      <p:pic>
        <p:nvPicPr>
          <p:cNvPr id="4" name="Picture 3" descr="Screen Shot 2014-03-29 at 2.4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1201013"/>
            <a:ext cx="7820332" cy="225253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1" y="3453546"/>
            <a:ext cx="4828723" cy="3404454"/>
          </a:xfrm>
        </p:spPr>
        <p:txBody>
          <a:bodyPr>
            <a:noAutofit/>
          </a:bodyPr>
          <a:lstStyle/>
          <a:p>
            <a:pPr marL="465750" lvl="1">
              <a:buFont typeface="Arial"/>
              <a:buChar char="•"/>
            </a:pPr>
            <a:r>
              <a:rPr lang="fr-CA" sz="2000" dirty="0" smtClean="0"/>
              <a:t>AFE « Active Front End »</a:t>
            </a:r>
          </a:p>
          <a:p>
            <a:pPr marL="922950" lvl="3" indent="-285750">
              <a:buFont typeface="Arial"/>
              <a:buChar char="•"/>
            </a:pPr>
            <a:r>
              <a:rPr lang="fr-CA" sz="1600" dirty="0" smtClean="0"/>
              <a:t>Redresseur triphasé 3 niveaux NPC</a:t>
            </a:r>
          </a:p>
          <a:p>
            <a:pPr marL="922950" lvl="3" indent="-285750">
              <a:buFont typeface="Arial"/>
              <a:buChar char="•"/>
            </a:pPr>
            <a:r>
              <a:rPr lang="fr-CA" sz="1600" dirty="0" smtClean="0"/>
              <a:t>Permet de charger le banc de condensateurs et de maintenir la tension du bus CC</a:t>
            </a:r>
          </a:p>
          <a:p>
            <a:pPr marL="922950" lvl="3" indent="-285750">
              <a:buFont typeface="Arial"/>
              <a:buChar char="•"/>
            </a:pPr>
            <a:r>
              <a:rPr lang="fr-CA" sz="1600" dirty="0" smtClean="0"/>
              <a:t>Permet de réguler le facteur de puissance côté réseau (régulation d’angle)</a:t>
            </a:r>
          </a:p>
          <a:p>
            <a:pPr marL="922950" lvl="3" indent="-285750">
              <a:buFont typeface="Arial"/>
              <a:buChar char="•"/>
            </a:pPr>
            <a:r>
              <a:rPr lang="fr-CA" sz="1600" dirty="0" smtClean="0"/>
              <a:t>Permet de réguler le courant côté réseau (régulation de l’amplitude du courant)</a:t>
            </a:r>
            <a:endParaRPr lang="en-US" sz="1600" dirty="0"/>
          </a:p>
          <a:p>
            <a:pPr marL="342900" lvl="1" indent="0">
              <a:buFont typeface="Arial"/>
              <a:buChar char="•"/>
            </a:pPr>
            <a:endParaRPr lang="en-US" sz="1800" dirty="0"/>
          </a:p>
          <a:p>
            <a:pPr indent="0">
              <a:buFont typeface="Arial"/>
              <a:buChar char="•"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95681" y="3437865"/>
            <a:ext cx="4687623" cy="38318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lvl="1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fr-CA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DC</a:t>
            </a:r>
            <a:r>
              <a:rPr lang="fr-CA" sz="20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fr-CA" sz="2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CA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DC</a:t>
            </a:r>
            <a:r>
              <a:rPr lang="fr-CA" sz="20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fr-CA" sz="20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fr-CA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2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Hacheur </a:t>
            </a: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quadrants formé par   l’association de 2 cellules onduleur NPC 3 niveaux </a:t>
            </a:r>
            <a:r>
              <a:rPr lang="fr-CA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triphasées</a:t>
            </a:r>
          </a:p>
          <a:p>
            <a:pPr marL="685800" lvl="2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Permet de fournir une forme de courant  précise aux électroaimants</a:t>
            </a:r>
          </a:p>
          <a:p>
            <a:pPr marL="685800" lvl="2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fr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Fonctionne dans les 4 quadrants (peut redonner de la puissance au banc de condensateur selon la tension appliquée sur les électroaimants)</a:t>
            </a:r>
          </a:p>
          <a:p>
            <a:pPr marL="685800" lvl="2" indent="-285750">
              <a:buClr>
                <a:schemeClr val="accent1"/>
              </a:buClr>
              <a:buFont typeface="Arial"/>
              <a:buChar char="•"/>
            </a:pPr>
            <a:endParaRPr lang="fr-CA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2" indent="-285750">
              <a:buClr>
                <a:schemeClr val="accent1"/>
              </a:buClr>
              <a:buFont typeface="Arial"/>
              <a:buChar char="•"/>
            </a:pPr>
            <a:endParaRPr lang="fr-CA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85800" lvl="2" indent="-285750">
              <a:buClr>
                <a:schemeClr val="accent1"/>
              </a:buClr>
              <a:buFont typeface="Arial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0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AFE (</a:t>
            </a:r>
            <a:r>
              <a:rPr lang="en-US" dirty="0" err="1" smtClean="0"/>
              <a:t>modèle</a:t>
            </a:r>
            <a:r>
              <a:rPr lang="en-US" dirty="0" smtClean="0"/>
              <a:t> 2 </a:t>
            </a:r>
            <a:r>
              <a:rPr lang="en-US" dirty="0" err="1" smtClean="0"/>
              <a:t>niveaux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charge </a:t>
            </a:r>
            <a:r>
              <a:rPr lang="en-US" dirty="0" err="1" smtClean="0"/>
              <a:t>idéale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AFE_2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987914"/>
            <a:ext cx="7381938" cy="104329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231" y="5017571"/>
            <a:ext cx="780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Schéma</a:t>
            </a:r>
            <a:r>
              <a:rPr lang="en-US" dirty="0" smtClean="0"/>
              <a:t> bloc de </a:t>
            </a:r>
            <a:r>
              <a:rPr lang="en-US" dirty="0" err="1" smtClean="0"/>
              <a:t>l’AFE</a:t>
            </a:r>
            <a:r>
              <a:rPr lang="en-US" dirty="0" smtClean="0"/>
              <a:t> 2 </a:t>
            </a:r>
            <a:r>
              <a:rPr lang="en-US" dirty="0" err="1" smtClean="0"/>
              <a:t>niveaux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charge </a:t>
            </a:r>
            <a:r>
              <a:rPr lang="en-US" dirty="0" err="1" smtClean="0"/>
              <a:t>idéale</a:t>
            </a:r>
            <a:r>
              <a:rPr lang="en-US" dirty="0" smtClean="0"/>
              <a:t>, </a:t>
            </a:r>
            <a:r>
              <a:rPr lang="en-US" dirty="0" err="1" smtClean="0"/>
              <a:t>régulation</a:t>
            </a:r>
            <a:r>
              <a:rPr lang="en-US" dirty="0" smtClean="0"/>
              <a:t> de courant (amplitude et phase) par </a:t>
            </a:r>
            <a:r>
              <a:rPr lang="en-US" dirty="0" err="1" smtClean="0"/>
              <a:t>hystérésis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5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80321"/>
            <a:ext cx="7503287" cy="13208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Régulation</a:t>
            </a:r>
            <a:r>
              <a:rPr lang="en-US" sz="2400" dirty="0"/>
              <a:t> </a:t>
            </a:r>
            <a:r>
              <a:rPr lang="en-US" sz="2400" dirty="0" smtClean="0"/>
              <a:t>de courant </a:t>
            </a:r>
            <a:r>
              <a:rPr lang="en-US" sz="2400" dirty="0" err="1" smtClean="0"/>
              <a:t>permettant</a:t>
            </a:r>
            <a:r>
              <a:rPr lang="en-US" sz="2400" dirty="0" smtClean="0"/>
              <a:t> </a:t>
            </a:r>
            <a:r>
              <a:rPr lang="en-US" sz="2400" dirty="0" err="1" smtClean="0"/>
              <a:t>d’imposer</a:t>
            </a:r>
            <a:r>
              <a:rPr lang="en-US" sz="2400" dirty="0" smtClean="0"/>
              <a:t> le </a:t>
            </a:r>
            <a:r>
              <a:rPr lang="en-US" sz="2400" dirty="0" err="1" smtClean="0"/>
              <a:t>facteur</a:t>
            </a:r>
            <a:r>
              <a:rPr lang="en-US" sz="2400" dirty="0" smtClean="0"/>
              <a:t> de puissance et la puissance </a:t>
            </a:r>
            <a:r>
              <a:rPr lang="en-US" sz="2400" dirty="0" err="1" smtClean="0"/>
              <a:t>apparente</a:t>
            </a:r>
            <a:r>
              <a:rPr lang="en-US" sz="2400" dirty="0" smtClean="0"/>
              <a:t> (</a:t>
            </a:r>
            <a:r>
              <a:rPr lang="en-US" sz="2400" dirty="0" err="1" smtClean="0"/>
              <a:t>fonctionnement</a:t>
            </a:r>
            <a:r>
              <a:rPr lang="en-US" sz="2400" dirty="0" smtClean="0"/>
              <a:t> 4 quadrants)</a:t>
            </a:r>
            <a:endParaRPr lang="en-US" sz="2400" dirty="0"/>
          </a:p>
        </p:txBody>
      </p:sp>
      <p:pic>
        <p:nvPicPr>
          <p:cNvPr id="4" name="Picture 3" descr="Screen Shot 2014-03-29 at 3.3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2" y="1399886"/>
            <a:ext cx="4639347" cy="4699598"/>
          </a:xfrm>
          <a:prstGeom prst="rect">
            <a:avLst/>
          </a:prstGeom>
        </p:spPr>
      </p:pic>
      <p:pic>
        <p:nvPicPr>
          <p:cNvPr id="5" name="Picture 4" descr="Screen Shot 2014-03-29 at 3.32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09" y="1399886"/>
            <a:ext cx="4602776" cy="4699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1833" y="6099484"/>
            <a:ext cx="18533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ɸ</a:t>
            </a:r>
            <a:r>
              <a:rPr lang="en-US" sz="4800" dirty="0" smtClean="0"/>
              <a:t> = </a:t>
            </a:r>
            <a:r>
              <a:rPr lang="en-US" sz="3200" dirty="0" smtClean="0"/>
              <a:t>45°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321784" y="6099484"/>
            <a:ext cx="2068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solidFill>
                  <a:prstClr val="black"/>
                </a:solidFill>
              </a:rPr>
              <a:t>ɸ</a:t>
            </a:r>
            <a:r>
              <a:rPr lang="en-US" sz="4800" dirty="0">
                <a:solidFill>
                  <a:prstClr val="black"/>
                </a:solidFill>
              </a:rPr>
              <a:t> = </a:t>
            </a:r>
            <a:r>
              <a:rPr lang="en-US" sz="3200" dirty="0" smtClean="0">
                <a:solidFill>
                  <a:prstClr val="black"/>
                </a:solidFill>
              </a:rPr>
              <a:t>135</a:t>
            </a:r>
            <a:r>
              <a:rPr lang="en-US" sz="3200" dirty="0">
                <a:solidFill>
                  <a:prstClr val="black"/>
                </a:solidFill>
              </a:rPr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53074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80321"/>
            <a:ext cx="7503287" cy="13208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Régulation</a:t>
            </a:r>
            <a:r>
              <a:rPr lang="en-US" sz="2400" dirty="0"/>
              <a:t> </a:t>
            </a:r>
            <a:r>
              <a:rPr lang="en-US" sz="2400" dirty="0" smtClean="0"/>
              <a:t>de courant </a:t>
            </a:r>
            <a:r>
              <a:rPr lang="en-US" sz="2400" dirty="0" err="1" smtClean="0"/>
              <a:t>permettant</a:t>
            </a:r>
            <a:r>
              <a:rPr lang="en-US" sz="2400" dirty="0" smtClean="0"/>
              <a:t> </a:t>
            </a:r>
            <a:r>
              <a:rPr lang="en-US" sz="2400" dirty="0" err="1" smtClean="0"/>
              <a:t>d’imposer</a:t>
            </a:r>
            <a:r>
              <a:rPr lang="en-US" sz="2400" dirty="0" smtClean="0"/>
              <a:t> le </a:t>
            </a:r>
            <a:r>
              <a:rPr lang="en-US" sz="2400" dirty="0" err="1" smtClean="0"/>
              <a:t>facteur</a:t>
            </a:r>
            <a:r>
              <a:rPr lang="en-US" sz="2400" dirty="0" smtClean="0"/>
              <a:t> de puissance et la puissance </a:t>
            </a:r>
            <a:r>
              <a:rPr lang="en-US" sz="2400" dirty="0" err="1" smtClean="0"/>
              <a:t>apparente</a:t>
            </a:r>
            <a:r>
              <a:rPr lang="en-US" sz="2400" dirty="0" smtClean="0"/>
              <a:t> (</a:t>
            </a:r>
            <a:r>
              <a:rPr lang="en-US" sz="2400" dirty="0" err="1" smtClean="0"/>
              <a:t>fonctionnement</a:t>
            </a:r>
            <a:r>
              <a:rPr lang="en-US" sz="2400" dirty="0" smtClean="0"/>
              <a:t> 4 quadrants)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61833" y="6099484"/>
            <a:ext cx="2079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ɸ</a:t>
            </a:r>
            <a:r>
              <a:rPr lang="en-US" sz="4800" dirty="0" smtClean="0"/>
              <a:t> = -</a:t>
            </a:r>
            <a:r>
              <a:rPr lang="en-US" sz="3200" dirty="0" smtClean="0"/>
              <a:t>45°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321784" y="6099484"/>
            <a:ext cx="229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>
                <a:solidFill>
                  <a:prstClr val="black"/>
                </a:solidFill>
              </a:rPr>
              <a:t>ɸ</a:t>
            </a:r>
            <a:r>
              <a:rPr lang="en-US" sz="4800" dirty="0">
                <a:solidFill>
                  <a:prstClr val="black"/>
                </a:solidFill>
              </a:rPr>
              <a:t> = </a:t>
            </a:r>
            <a:r>
              <a:rPr lang="en-US" sz="4800" dirty="0" smtClean="0">
                <a:solidFill>
                  <a:prstClr val="black"/>
                </a:solidFill>
              </a:rPr>
              <a:t>-</a:t>
            </a:r>
            <a:r>
              <a:rPr lang="en-US" sz="3200" dirty="0" smtClean="0">
                <a:solidFill>
                  <a:prstClr val="black"/>
                </a:solidFill>
              </a:rPr>
              <a:t>135</a:t>
            </a:r>
            <a:r>
              <a:rPr lang="en-US" sz="3200" dirty="0">
                <a:solidFill>
                  <a:prstClr val="black"/>
                </a:solidFill>
              </a:rPr>
              <a:t>°</a:t>
            </a:r>
          </a:p>
        </p:txBody>
      </p:sp>
      <p:pic>
        <p:nvPicPr>
          <p:cNvPr id="3" name="Picture 2" descr="Screen Shot 2014-03-29 at 3.33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54" y="1433971"/>
            <a:ext cx="4720450" cy="4811962"/>
          </a:xfrm>
          <a:prstGeom prst="rect">
            <a:avLst/>
          </a:prstGeom>
        </p:spPr>
      </p:pic>
      <p:pic>
        <p:nvPicPr>
          <p:cNvPr id="8" name="Picture 7" descr="Screen Shot 2014-03-29 at 3.33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4" y="1443807"/>
            <a:ext cx="4743000" cy="48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5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1" y="280321"/>
            <a:ext cx="7503287" cy="13208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Régulation</a:t>
            </a:r>
            <a:r>
              <a:rPr lang="en-US" sz="2400" dirty="0"/>
              <a:t> </a:t>
            </a:r>
            <a:r>
              <a:rPr lang="en-US" sz="2400" dirty="0" smtClean="0"/>
              <a:t>de courant </a:t>
            </a:r>
            <a:r>
              <a:rPr lang="en-US" sz="2400" dirty="0" err="1" smtClean="0"/>
              <a:t>permettant</a:t>
            </a:r>
            <a:r>
              <a:rPr lang="en-US" sz="2400" dirty="0" smtClean="0"/>
              <a:t> </a:t>
            </a:r>
            <a:r>
              <a:rPr lang="en-US" sz="2400" dirty="0" err="1" smtClean="0"/>
              <a:t>d’imposer</a:t>
            </a:r>
            <a:r>
              <a:rPr lang="en-US" sz="2400" dirty="0" smtClean="0"/>
              <a:t> le </a:t>
            </a:r>
            <a:r>
              <a:rPr lang="en-US" sz="2400" dirty="0" err="1" smtClean="0"/>
              <a:t>facteur</a:t>
            </a:r>
            <a:r>
              <a:rPr lang="en-US" sz="2400" dirty="0" smtClean="0"/>
              <a:t> de puissance et la puissance </a:t>
            </a:r>
            <a:r>
              <a:rPr lang="en-US" sz="2400" dirty="0" err="1" smtClean="0"/>
              <a:t>apparente</a:t>
            </a:r>
            <a:r>
              <a:rPr lang="en-US" sz="2400" dirty="0" smtClean="0"/>
              <a:t> (</a:t>
            </a:r>
            <a:r>
              <a:rPr lang="en-US" sz="2400" dirty="0" err="1" smtClean="0"/>
              <a:t>fonctionnement</a:t>
            </a:r>
            <a:r>
              <a:rPr lang="en-US" sz="2400" dirty="0" smtClean="0"/>
              <a:t> </a:t>
            </a:r>
            <a:r>
              <a:rPr lang="en-US" sz="2400" dirty="0" smtClean="0"/>
              <a:t>4 quadrants </a:t>
            </a:r>
            <a:r>
              <a:rPr lang="en-US" sz="2400" dirty="0" err="1" smtClean="0"/>
              <a:t>Psim</a:t>
            </a:r>
            <a:r>
              <a:rPr lang="en-US" sz="2400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1912733" y="6302829"/>
            <a:ext cx="1701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ɸ = </a:t>
            </a:r>
            <a:r>
              <a:rPr lang="en-US" sz="3200" b="1" dirty="0" smtClean="0"/>
              <a:t>45</a:t>
            </a:r>
            <a:r>
              <a:rPr lang="en-US" sz="3200" b="1" dirty="0"/>
              <a:t>°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2819" y="6273225"/>
            <a:ext cx="17011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ɸ = </a:t>
            </a:r>
            <a:r>
              <a:rPr lang="en-US" sz="3200" b="1" dirty="0" smtClean="0"/>
              <a:t>135</a:t>
            </a:r>
            <a:endParaRPr lang="en-US" sz="3200" b="1" dirty="0"/>
          </a:p>
        </p:txBody>
      </p:sp>
      <p:pic>
        <p:nvPicPr>
          <p:cNvPr id="1026" name="Picture 2" descr="D:\LiberT\Documents\GitHub\DesignIV\Remise\Documentation_technique\tex\Fig\AFE_135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2" y="1601121"/>
            <a:ext cx="4556442" cy="46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LiberT\Documents\GitHub\DesignIV\Remise\Documentation_technique\tex\Fig\AFE_4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4" y="1601121"/>
            <a:ext cx="4237438" cy="470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876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Facet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1136</Words>
  <Application>Microsoft Office PowerPoint</Application>
  <PresentationFormat>On-screen Show (4:3)</PresentationFormat>
  <Paragraphs>157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Trebuchet MS</vt:lpstr>
      <vt:lpstr>Wingdings 3</vt:lpstr>
      <vt:lpstr>Facet</vt:lpstr>
      <vt:lpstr>Adobe Acrobat Document</vt:lpstr>
      <vt:lpstr>Simulation d’une alimentation des électroaimants d’un accélérateur de particules. (RAE) </vt:lpstr>
      <vt:lpstr>Contexte et problématique</vt:lpstr>
      <vt:lpstr>Rappel des objectifs</vt:lpstr>
      <vt:lpstr>Rappel de la méthodologie</vt:lpstr>
      <vt:lpstr>Système complet</vt:lpstr>
      <vt:lpstr>AFE (modèle 2 niveaux sur charge idéale)</vt:lpstr>
      <vt:lpstr>Régulation de courant permettant d’imposer le facteur de puissance et la puissance apparente (fonctionnement 4 quadrants)</vt:lpstr>
      <vt:lpstr>Régulation de courant permettant d’imposer le facteur de puissance et la puissance apparente (fonctionnement 4 quadrants)</vt:lpstr>
      <vt:lpstr>Régulation de courant permettant d’imposer le facteur de puissance et la puissance apparente (fonctionnement 4 quadrants Psim)</vt:lpstr>
      <vt:lpstr>Régulation de courant permettant d’imposer le facteur de puissance et la puissance apparente (fonctionnemnet 4 quadrants Psim)</vt:lpstr>
      <vt:lpstr>AFE (modèle 3 niveaux sur charge non-idéale)</vt:lpstr>
      <vt:lpstr>Charge d’un banc de condensateur et régulation sur charge RC</vt:lpstr>
      <vt:lpstr>DCP/DCN 3 niveaux NPC avec source idéale</vt:lpstr>
      <vt:lpstr>DCP/DCN: Alimenter les électroaimants de l’accélérateur de particules avec une forme de courant précise (cross-validé Psim et SPS)</vt:lpstr>
      <vt:lpstr>DCP/DCN: Alimenter les électroaimants de l’accélérateur de particules avec une forme de courant (cross-validé Psim et SPS)</vt:lpstr>
      <vt:lpstr>DCP/DCN: Calcul de tension moyenne (cross-validé Psim et SPS)</vt:lpstr>
      <vt:lpstr>DCP/DCN: Implantation du calcul de tension moyenne</vt:lpstr>
      <vt:lpstr>DCP/DCN: Alimenter les électroaimants de l’accélérateur de particules avec une forme de courant cross validé</vt:lpstr>
      <vt:lpstr>DCP/DCN: Tension moyenne à la charge (cross-validé Psim-SPS)</vt:lpstr>
      <vt:lpstr>DCP/DCN: Alimenter les électroaimants de l’accélérateur de particules avec une forme de courant cross validé</vt:lpstr>
      <vt:lpstr>DCP/DCN: Alimenter les électroaimants de l’accélérateur de particules avec une forme de courant cross validé</vt:lpstr>
      <vt:lpstr>DCP/DCN: Alimenter les électroaimants de l’accélérateur de particules avec une forme de courant cross validé</vt:lpstr>
      <vt:lpstr>Outil de contrôle</vt:lpstr>
      <vt:lpstr>Plan d’intégration</vt:lpstr>
      <vt:lpstr>Plan de test du système intégré</vt:lpstr>
      <vt:lpstr>Gantt</vt:lpstr>
      <vt:lpstr>WBS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d’une alimentation des électroaimants d’un accélérateur de particules. (RAE)</dc:title>
  <dc:creator>Daniel Thibodeau</dc:creator>
  <cp:lastModifiedBy>Francis Valois</cp:lastModifiedBy>
  <cp:revision>35</cp:revision>
  <cp:lastPrinted>2014-03-31T04:57:29Z</cp:lastPrinted>
  <dcterms:created xsi:type="dcterms:W3CDTF">2014-03-29T18:45:34Z</dcterms:created>
  <dcterms:modified xsi:type="dcterms:W3CDTF">2014-03-31T05:11:17Z</dcterms:modified>
</cp:coreProperties>
</file>